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9" r:id="rId2"/>
    <p:sldId id="2309" r:id="rId3"/>
    <p:sldId id="2324" r:id="rId4"/>
    <p:sldId id="2314" r:id="rId5"/>
    <p:sldId id="2325" r:id="rId6"/>
    <p:sldId id="2321" r:id="rId7"/>
    <p:sldId id="2326" r:id="rId8"/>
    <p:sldId id="2323" r:id="rId9"/>
    <p:sldId id="2327" r:id="rId10"/>
    <p:sldId id="2322" r:id="rId11"/>
  </p:sldIdLst>
  <p:sldSz cx="12192000" cy="6858000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Page" id="{D3C14A13-7C67-4946-A5CB-877AC5D1AB08}">
          <p14:sldIdLst>
            <p14:sldId id="259"/>
          </p14:sldIdLst>
        </p14:section>
        <p14:section name="Application link sent to shopper when quote is created." id="{8D6B6373-853B-42C6-AF5C-7C47F0E7143A}">
          <p14:sldIdLst>
            <p14:sldId id="2309"/>
            <p14:sldId id="2324"/>
          </p14:sldIdLst>
        </p14:section>
        <p14:section name="Shopper Clicks on Initiate Application Link" id="{34008DD3-3060-4927-B728-44614127C92D}">
          <p14:sldIdLst>
            <p14:sldId id="2314"/>
            <p14:sldId id="2325"/>
          </p14:sldIdLst>
        </p14:section>
        <p14:section name="Agent transfers the in-progress application to shopper." id="{D6FF405F-5794-41A3-9C83-CCA93487F387}">
          <p14:sldIdLst>
            <p14:sldId id="2321"/>
            <p14:sldId id="2326"/>
          </p14:sldIdLst>
        </p14:section>
        <p14:section name="Resend Resume Application Link to the Shopper" id="{7B033E10-1B93-467D-B31E-3010E96BA126}">
          <p14:sldIdLst>
            <p14:sldId id="2323"/>
            <p14:sldId id="2327"/>
          </p14:sldIdLst>
        </p14:section>
        <p14:section name="Agent revokes the shopper access and takes back the ownership of application." id="{5415FC71-ECC9-4169-9B3C-6D2FEB1EF733}">
          <p14:sldIdLst>
            <p14:sldId id="232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F1E4"/>
    <a:srgbClr val="695E73"/>
    <a:srgbClr val="CF202E"/>
    <a:srgbClr val="0404FF"/>
    <a:srgbClr val="F81B0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3953" autoAdjust="0"/>
  </p:normalViewPr>
  <p:slideViewPr>
    <p:cSldViewPr snapToGrid="0">
      <p:cViewPr varScale="1">
        <p:scale>
          <a:sx n="105" d="100"/>
          <a:sy n="105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B3232C3C-3284-4F87-8992-74B7B7872642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3391FB00-2A35-4946-977D-C186D67F1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690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1FB00-2A35-4946-977D-C186D67F123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64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1FB00-2A35-4946-977D-C186D67F123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857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B7B6963A-A3FC-46E8-AFA1-5FB84FA03A7A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50645F97-1422-452A-96C1-C6B76A16C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028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6963A-A3FC-46E8-AFA1-5FB84FA03A7A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5F97-1422-452A-96C1-C6B76A16C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804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B7B6963A-A3FC-46E8-AFA1-5FB84FA03A7A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50645F97-1422-452A-96C1-C6B76A16C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385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DEBA854-A26D-41C5-9D40-DF6B49ACB136}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995BFA7-EB65-4E20-A693-324FEF74D3AE}"/>
              </a:ext>
            </a:extLst>
          </p:cNvPr>
          <p:cNvSpPr/>
          <p:nvPr userDrawn="1"/>
        </p:nvSpPr>
        <p:spPr>
          <a:xfrm>
            <a:off x="523703" y="1012397"/>
            <a:ext cx="11496502" cy="586324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A9E9218-0397-4231-81F4-03972AB6A3DD}"/>
              </a:ext>
            </a:extLst>
          </p:cNvPr>
          <p:cNvSpPr/>
          <p:nvPr userDrawn="1"/>
        </p:nvSpPr>
        <p:spPr>
          <a:xfrm>
            <a:off x="2" y="191217"/>
            <a:ext cx="12192000" cy="7642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1905177-1789-44BB-950A-7018653E64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285" y="256999"/>
            <a:ext cx="4812226" cy="68961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2F4B8C-C655-4441-A7FF-616EF634E6E1}"/>
              </a:ext>
            </a:extLst>
          </p:cNvPr>
          <p:cNvSpPr/>
          <p:nvPr userDrawn="1"/>
        </p:nvSpPr>
        <p:spPr>
          <a:xfrm>
            <a:off x="0" y="191215"/>
            <a:ext cx="395848" cy="7553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89301A4-3CA9-4D0E-944E-1BE5921FA0B3}"/>
              </a:ext>
            </a:extLst>
          </p:cNvPr>
          <p:cNvSpPr/>
          <p:nvPr userDrawn="1"/>
        </p:nvSpPr>
        <p:spPr>
          <a:xfrm rot="5400000">
            <a:off x="-3001149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A9C29C55-D1EC-4DD4-BA5B-11E4AB157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5371" y="6309360"/>
            <a:ext cx="2354985" cy="4572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RSR Training, 2024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C31C8C6B-3212-41F0-A8A1-4A6A700AFB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02168" y="6309360"/>
            <a:ext cx="2148840" cy="457200"/>
          </a:xfrm>
        </p:spPr>
        <p:txBody>
          <a:bodyPr/>
          <a:lstStyle/>
          <a:p>
            <a:fld id="{DDA8E063-DAA4-4787-8AA1-15BBB2D38CED}" type="datetime1">
              <a:rPr lang="en-US" smtClean="0"/>
              <a:t>7/3/2024</a:t>
            </a:fld>
            <a:endParaRPr lang="en-US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67357410-255F-470C-AD92-44B15997A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045758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6963A-A3FC-46E8-AFA1-5FB84FA03A7A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5F97-1422-452A-96C1-C6B76A16C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599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B7B6963A-A3FC-46E8-AFA1-5FB84FA03A7A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50645F97-1422-452A-96C1-C6B76A16C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122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B7B6963A-A3FC-46E8-AFA1-5FB84FA03A7A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50645F97-1422-452A-96C1-C6B76A16C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070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B7B6963A-A3FC-46E8-AFA1-5FB84FA03A7A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50645F97-1422-452A-96C1-C6B76A16C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896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6963A-A3FC-46E8-AFA1-5FB84FA03A7A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5F97-1422-452A-96C1-C6B76A16C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549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B7B6963A-A3FC-46E8-AFA1-5FB84FA03A7A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50645F97-1422-452A-96C1-C6B76A16C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635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6963A-A3FC-46E8-AFA1-5FB84FA03A7A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5F97-1422-452A-96C1-C6B76A16C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729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B7B6963A-A3FC-46E8-AFA1-5FB84FA03A7A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50645F97-1422-452A-96C1-C6B76A16C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768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6963A-A3FC-46E8-AFA1-5FB84FA03A7A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45F97-1422-452A-96C1-C6B76A16C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605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"/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5" name="Rectangle 274">
            <a:extLst>
              <a:ext uri="{FF2B5EF4-FFF2-40B4-BE49-F238E27FC236}">
                <a16:creationId xmlns:a16="http://schemas.microsoft.com/office/drawing/2014/main" id="{6BDBA639-2A71-4A60-A71A-FF1836F546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77" name="Group 276">
            <a:extLst>
              <a:ext uri="{FF2B5EF4-FFF2-40B4-BE49-F238E27FC236}">
                <a16:creationId xmlns:a16="http://schemas.microsoft.com/office/drawing/2014/main" id="{5E208A8B-5EBD-4532-BE72-26414FA7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278" name="Freeform 5">
              <a:extLst>
                <a:ext uri="{FF2B5EF4-FFF2-40B4-BE49-F238E27FC236}">
                  <a16:creationId xmlns:a16="http://schemas.microsoft.com/office/drawing/2014/main" id="{15D09196-B338-4AB5-A71B-CFD5FFCA62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" name="Freeform 6">
              <a:extLst>
                <a:ext uri="{FF2B5EF4-FFF2-40B4-BE49-F238E27FC236}">
                  <a16:creationId xmlns:a16="http://schemas.microsoft.com/office/drawing/2014/main" id="{F50B4463-128A-4677-A285-C017E6C543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0" name="Freeform 7">
              <a:extLst>
                <a:ext uri="{FF2B5EF4-FFF2-40B4-BE49-F238E27FC236}">
                  <a16:creationId xmlns:a16="http://schemas.microsoft.com/office/drawing/2014/main" id="{1D9B95CD-F023-4DFA-9678-1E02713F74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" name="Freeform 8">
              <a:extLst>
                <a:ext uri="{FF2B5EF4-FFF2-40B4-BE49-F238E27FC236}">
                  <a16:creationId xmlns:a16="http://schemas.microsoft.com/office/drawing/2014/main" id="{1DDF47A8-BE7B-43F3-A500-F5A4656D83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2" name="Freeform 9">
              <a:extLst>
                <a:ext uri="{FF2B5EF4-FFF2-40B4-BE49-F238E27FC236}">
                  <a16:creationId xmlns:a16="http://schemas.microsoft.com/office/drawing/2014/main" id="{2DD394DE-76FB-42F8-85F2-FD436F423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3" name="Freeform 10">
              <a:extLst>
                <a:ext uri="{FF2B5EF4-FFF2-40B4-BE49-F238E27FC236}">
                  <a16:creationId xmlns:a16="http://schemas.microsoft.com/office/drawing/2014/main" id="{B95F2EFB-87E6-4400-AAF3-7EB8B4F15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4" name="Freeform 11">
              <a:extLst>
                <a:ext uri="{FF2B5EF4-FFF2-40B4-BE49-F238E27FC236}">
                  <a16:creationId xmlns:a16="http://schemas.microsoft.com/office/drawing/2014/main" id="{1D463476-2BC7-418C-9D6F-51444B11A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5" name="Freeform 12">
              <a:extLst>
                <a:ext uri="{FF2B5EF4-FFF2-40B4-BE49-F238E27FC236}">
                  <a16:creationId xmlns:a16="http://schemas.microsoft.com/office/drawing/2014/main" id="{24011122-2495-478A-81BF-ABBDEA1DA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" name="Freeform 13">
              <a:extLst>
                <a:ext uri="{FF2B5EF4-FFF2-40B4-BE49-F238E27FC236}">
                  <a16:creationId xmlns:a16="http://schemas.microsoft.com/office/drawing/2014/main" id="{C79E87C5-E5B3-476B-B539-FC9CF4A33B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" name="Freeform 14">
              <a:extLst>
                <a:ext uri="{FF2B5EF4-FFF2-40B4-BE49-F238E27FC236}">
                  <a16:creationId xmlns:a16="http://schemas.microsoft.com/office/drawing/2014/main" id="{956029CA-2B38-434D-9044-5FF3A1ECD1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" name="Freeform 15">
              <a:extLst>
                <a:ext uri="{FF2B5EF4-FFF2-40B4-BE49-F238E27FC236}">
                  <a16:creationId xmlns:a16="http://schemas.microsoft.com/office/drawing/2014/main" id="{9514CFB6-E8DB-43DC-B1CD-9CC2D4B27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" name="Freeform 16">
              <a:extLst>
                <a:ext uri="{FF2B5EF4-FFF2-40B4-BE49-F238E27FC236}">
                  <a16:creationId xmlns:a16="http://schemas.microsoft.com/office/drawing/2014/main" id="{BD8C1FC8-E550-45BE-9F30-822BAB378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" name="Freeform 17">
              <a:extLst>
                <a:ext uri="{FF2B5EF4-FFF2-40B4-BE49-F238E27FC236}">
                  <a16:creationId xmlns:a16="http://schemas.microsoft.com/office/drawing/2014/main" id="{D1646B5D-A7B7-41EC-9591-0E0C0F4F94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1" name="Freeform 18">
              <a:extLst>
                <a:ext uri="{FF2B5EF4-FFF2-40B4-BE49-F238E27FC236}">
                  <a16:creationId xmlns:a16="http://schemas.microsoft.com/office/drawing/2014/main" id="{E2118E93-481E-4843-987E-378187AA37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" name="Freeform 19">
              <a:extLst>
                <a:ext uri="{FF2B5EF4-FFF2-40B4-BE49-F238E27FC236}">
                  <a16:creationId xmlns:a16="http://schemas.microsoft.com/office/drawing/2014/main" id="{77038464-F4E2-47EC-A87F-18469191E3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3" name="Freeform 20">
              <a:extLst>
                <a:ext uri="{FF2B5EF4-FFF2-40B4-BE49-F238E27FC236}">
                  <a16:creationId xmlns:a16="http://schemas.microsoft.com/office/drawing/2014/main" id="{FB3BBEB1-E146-408F-95B7-EE2F269DE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4" name="Freeform 21">
              <a:extLst>
                <a:ext uri="{FF2B5EF4-FFF2-40B4-BE49-F238E27FC236}">
                  <a16:creationId xmlns:a16="http://schemas.microsoft.com/office/drawing/2014/main" id="{C765B285-56EC-47FC-B116-274EBBD61A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5" name="Freeform 22">
              <a:extLst>
                <a:ext uri="{FF2B5EF4-FFF2-40B4-BE49-F238E27FC236}">
                  <a16:creationId xmlns:a16="http://schemas.microsoft.com/office/drawing/2014/main" id="{CB4A6191-6913-42EA-905E-8A174AE2C9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6" name="Freeform 23">
              <a:extLst>
                <a:ext uri="{FF2B5EF4-FFF2-40B4-BE49-F238E27FC236}">
                  <a16:creationId xmlns:a16="http://schemas.microsoft.com/office/drawing/2014/main" id="{8ADEEF92-F481-475A-845C-5E940F0D55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8" name="Freeform: Shape 297">
            <a:extLst>
              <a:ext uri="{FF2B5EF4-FFF2-40B4-BE49-F238E27FC236}">
                <a16:creationId xmlns:a16="http://schemas.microsoft.com/office/drawing/2014/main" id="{D9C506D7-84CB-4057-A44A-465313E785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2173916" y="2448612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0" name="Oval 32">
            <a:extLst>
              <a:ext uri="{FF2B5EF4-FFF2-40B4-BE49-F238E27FC236}">
                <a16:creationId xmlns:a16="http://schemas.microsoft.com/office/drawing/2014/main" id="{7842FC68-61FD-4700-8A22-BB8B071884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54579" y="691977"/>
            <a:ext cx="7761923" cy="5343064"/>
          </a:xfrm>
          <a:custGeom>
            <a:avLst/>
            <a:gdLst>
              <a:gd name="connsiteX0" fmla="*/ 0 w 6428838"/>
              <a:gd name="connsiteY0" fmla="*/ 2579031 h 5158062"/>
              <a:gd name="connsiteX1" fmla="*/ 3214419 w 6428838"/>
              <a:gd name="connsiteY1" fmla="*/ 0 h 5158062"/>
              <a:gd name="connsiteX2" fmla="*/ 6428838 w 6428838"/>
              <a:gd name="connsiteY2" fmla="*/ 2579031 h 5158062"/>
              <a:gd name="connsiteX3" fmla="*/ 3214419 w 6428838"/>
              <a:gd name="connsiteY3" fmla="*/ 5158062 h 5158062"/>
              <a:gd name="connsiteX4" fmla="*/ 0 w 6428838"/>
              <a:gd name="connsiteY4" fmla="*/ 2579031 h 5158062"/>
              <a:gd name="connsiteX0" fmla="*/ 3321 w 6432159"/>
              <a:gd name="connsiteY0" fmla="*/ 2647125 h 5226156"/>
              <a:gd name="connsiteX1" fmla="*/ 2789723 w 6432159"/>
              <a:gd name="connsiteY1" fmla="*/ 0 h 5226156"/>
              <a:gd name="connsiteX2" fmla="*/ 6432159 w 6432159"/>
              <a:gd name="connsiteY2" fmla="*/ 2647125 h 5226156"/>
              <a:gd name="connsiteX3" fmla="*/ 3217740 w 6432159"/>
              <a:gd name="connsiteY3" fmla="*/ 5226156 h 5226156"/>
              <a:gd name="connsiteX4" fmla="*/ 3321 w 6432159"/>
              <a:gd name="connsiteY4" fmla="*/ 2647125 h 5226156"/>
              <a:gd name="connsiteX0" fmla="*/ 1953 w 6566979"/>
              <a:gd name="connsiteY0" fmla="*/ 2695803 h 5226224"/>
              <a:gd name="connsiteX1" fmla="*/ 2924543 w 6566979"/>
              <a:gd name="connsiteY1" fmla="*/ 39 h 5226224"/>
              <a:gd name="connsiteX2" fmla="*/ 6566979 w 6566979"/>
              <a:gd name="connsiteY2" fmla="*/ 2647164 h 5226224"/>
              <a:gd name="connsiteX3" fmla="*/ 3352560 w 6566979"/>
              <a:gd name="connsiteY3" fmla="*/ 5226195 h 5226224"/>
              <a:gd name="connsiteX4" fmla="*/ 1953 w 6566979"/>
              <a:gd name="connsiteY4" fmla="*/ 2695803 h 5226224"/>
              <a:gd name="connsiteX0" fmla="*/ 8982 w 6574008"/>
              <a:gd name="connsiteY0" fmla="*/ 2695803 h 5226313"/>
              <a:gd name="connsiteX1" fmla="*/ 2931572 w 6574008"/>
              <a:gd name="connsiteY1" fmla="*/ 39 h 5226313"/>
              <a:gd name="connsiteX2" fmla="*/ 6574008 w 6574008"/>
              <a:gd name="connsiteY2" fmla="*/ 2647164 h 5226313"/>
              <a:gd name="connsiteX3" fmla="*/ 3359589 w 6574008"/>
              <a:gd name="connsiteY3" fmla="*/ 5226195 h 5226313"/>
              <a:gd name="connsiteX4" fmla="*/ 8982 w 6574008"/>
              <a:gd name="connsiteY4" fmla="*/ 2695803 h 5226313"/>
              <a:gd name="connsiteX0" fmla="*/ 11929 w 6576955"/>
              <a:gd name="connsiteY0" fmla="*/ 2695953 h 5226463"/>
              <a:gd name="connsiteX1" fmla="*/ 2934519 w 6576955"/>
              <a:gd name="connsiteY1" fmla="*/ 189 h 5226463"/>
              <a:gd name="connsiteX2" fmla="*/ 6576955 w 6576955"/>
              <a:gd name="connsiteY2" fmla="*/ 2647314 h 5226463"/>
              <a:gd name="connsiteX3" fmla="*/ 3362536 w 6576955"/>
              <a:gd name="connsiteY3" fmla="*/ 5226345 h 5226463"/>
              <a:gd name="connsiteX4" fmla="*/ 11929 w 6576955"/>
              <a:gd name="connsiteY4" fmla="*/ 2695953 h 5226463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92159"/>
              <a:gd name="connsiteX1" fmla="*/ 2931852 w 6963394"/>
              <a:gd name="connsiteY1" fmla="*/ 10033 h 5292159"/>
              <a:gd name="connsiteX2" fmla="*/ 6963394 w 6963394"/>
              <a:gd name="connsiteY2" fmla="*/ 3318639 h 5292159"/>
              <a:gd name="connsiteX3" fmla="*/ 3359869 w 6963394"/>
              <a:gd name="connsiteY3" fmla="*/ 5236189 h 5292159"/>
              <a:gd name="connsiteX4" fmla="*/ 9262 w 6963394"/>
              <a:gd name="connsiteY4" fmla="*/ 2705797 h 5292159"/>
              <a:gd name="connsiteX0" fmla="*/ 9262 w 6963394"/>
              <a:gd name="connsiteY0" fmla="*/ 2705797 h 5259961"/>
              <a:gd name="connsiteX1" fmla="*/ 2931852 w 6963394"/>
              <a:gd name="connsiteY1" fmla="*/ 10033 h 5259961"/>
              <a:gd name="connsiteX2" fmla="*/ 6963394 w 6963394"/>
              <a:gd name="connsiteY2" fmla="*/ 3318639 h 5259961"/>
              <a:gd name="connsiteX3" fmla="*/ 3359869 w 6963394"/>
              <a:gd name="connsiteY3" fmla="*/ 5236189 h 5259961"/>
              <a:gd name="connsiteX4" fmla="*/ 9262 w 6963394"/>
              <a:gd name="connsiteY4" fmla="*/ 2705797 h 5259961"/>
              <a:gd name="connsiteX0" fmla="*/ 9557 w 7352795"/>
              <a:gd name="connsiteY0" fmla="*/ 2707501 h 5252013"/>
              <a:gd name="connsiteX1" fmla="*/ 2932147 w 7352795"/>
              <a:gd name="connsiteY1" fmla="*/ 11737 h 5252013"/>
              <a:gd name="connsiteX2" fmla="*/ 7352795 w 7352795"/>
              <a:gd name="connsiteY2" fmla="*/ 3378709 h 5252013"/>
              <a:gd name="connsiteX3" fmla="*/ 3360164 w 7352795"/>
              <a:gd name="connsiteY3" fmla="*/ 5237893 h 5252013"/>
              <a:gd name="connsiteX4" fmla="*/ 9557 w 7352795"/>
              <a:gd name="connsiteY4" fmla="*/ 2707501 h 5252013"/>
              <a:gd name="connsiteX0" fmla="*/ 8078 w 7789061"/>
              <a:gd name="connsiteY0" fmla="*/ 2744796 h 5249051"/>
              <a:gd name="connsiteX1" fmla="*/ 3368413 w 7789061"/>
              <a:gd name="connsiteY1" fmla="*/ 10121 h 5249051"/>
              <a:gd name="connsiteX2" fmla="*/ 7789061 w 7789061"/>
              <a:gd name="connsiteY2" fmla="*/ 3377093 h 5249051"/>
              <a:gd name="connsiteX3" fmla="*/ 3796430 w 7789061"/>
              <a:gd name="connsiteY3" fmla="*/ 5236277 h 5249051"/>
              <a:gd name="connsiteX4" fmla="*/ 8078 w 7789061"/>
              <a:gd name="connsiteY4" fmla="*/ 2744796 h 5249051"/>
              <a:gd name="connsiteX0" fmla="*/ 8078 w 7789061"/>
              <a:gd name="connsiteY0" fmla="*/ 2744796 h 5271741"/>
              <a:gd name="connsiteX1" fmla="*/ 3368413 w 7789061"/>
              <a:gd name="connsiteY1" fmla="*/ 10121 h 5271741"/>
              <a:gd name="connsiteX2" fmla="*/ 7789061 w 7789061"/>
              <a:gd name="connsiteY2" fmla="*/ 3377093 h 5271741"/>
              <a:gd name="connsiteX3" fmla="*/ 3796430 w 7789061"/>
              <a:gd name="connsiteY3" fmla="*/ 5236277 h 5271741"/>
              <a:gd name="connsiteX4" fmla="*/ 8078 w 7789061"/>
              <a:gd name="connsiteY4" fmla="*/ 2744796 h 5271741"/>
              <a:gd name="connsiteX0" fmla="*/ 1055 w 7782038"/>
              <a:gd name="connsiteY0" fmla="*/ 2738806 h 5438018"/>
              <a:gd name="connsiteX1" fmla="*/ 3361390 w 7782038"/>
              <a:gd name="connsiteY1" fmla="*/ 4131 h 5438018"/>
              <a:gd name="connsiteX2" fmla="*/ 7782038 w 7782038"/>
              <a:gd name="connsiteY2" fmla="*/ 3371103 h 5438018"/>
              <a:gd name="connsiteX3" fmla="*/ 3692130 w 7782038"/>
              <a:gd name="connsiteY3" fmla="*/ 5415113 h 5438018"/>
              <a:gd name="connsiteX4" fmla="*/ 1055 w 7782038"/>
              <a:gd name="connsiteY4" fmla="*/ 2738806 h 5438018"/>
              <a:gd name="connsiteX0" fmla="*/ 28883 w 7809866"/>
              <a:gd name="connsiteY0" fmla="*/ 2742147 h 5441359"/>
              <a:gd name="connsiteX1" fmla="*/ 3389218 w 7809866"/>
              <a:gd name="connsiteY1" fmla="*/ 7472 h 5441359"/>
              <a:gd name="connsiteX2" fmla="*/ 7809866 w 7809866"/>
              <a:gd name="connsiteY2" fmla="*/ 3374444 h 5441359"/>
              <a:gd name="connsiteX3" fmla="*/ 3719958 w 7809866"/>
              <a:gd name="connsiteY3" fmla="*/ 5418454 h 5441359"/>
              <a:gd name="connsiteX4" fmla="*/ 28883 w 7809866"/>
              <a:gd name="connsiteY4" fmla="*/ 2742147 h 5441359"/>
              <a:gd name="connsiteX0" fmla="*/ 36549 w 7817532"/>
              <a:gd name="connsiteY0" fmla="*/ 2751085 h 5450297"/>
              <a:gd name="connsiteX1" fmla="*/ 3396884 w 7817532"/>
              <a:gd name="connsiteY1" fmla="*/ 16410 h 5450297"/>
              <a:gd name="connsiteX2" fmla="*/ 7817532 w 7817532"/>
              <a:gd name="connsiteY2" fmla="*/ 3383382 h 5450297"/>
              <a:gd name="connsiteX3" fmla="*/ 3727624 w 7817532"/>
              <a:gd name="connsiteY3" fmla="*/ 5427392 h 5450297"/>
              <a:gd name="connsiteX4" fmla="*/ 36549 w 7817532"/>
              <a:gd name="connsiteY4" fmla="*/ 2751085 h 545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7532" h="5450297">
                <a:moveTo>
                  <a:pt x="36549" y="2751085"/>
                </a:moveTo>
                <a:cubicBezTo>
                  <a:pt x="-281221" y="925127"/>
                  <a:pt x="1526121" y="-147339"/>
                  <a:pt x="3396884" y="16410"/>
                </a:cubicBezTo>
                <a:cubicBezTo>
                  <a:pt x="5267647" y="180159"/>
                  <a:pt x="7817532" y="1453184"/>
                  <a:pt x="7817532" y="3383382"/>
                </a:cubicBezTo>
                <a:cubicBezTo>
                  <a:pt x="7700800" y="5342763"/>
                  <a:pt x="5024455" y="5532775"/>
                  <a:pt x="3727624" y="5427392"/>
                </a:cubicBezTo>
                <a:cubicBezTo>
                  <a:pt x="2430794" y="5322009"/>
                  <a:pt x="354319" y="4577043"/>
                  <a:pt x="36549" y="2751085"/>
                </a:cubicBezTo>
                <a:close/>
              </a:path>
            </a:pathLst>
          </a:custGeom>
          <a:ln w="152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2AC94E-94E5-9BAE-7B1E-A91C439CB0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6277" y="2061838"/>
            <a:ext cx="6959446" cy="1662475"/>
          </a:xfrm>
        </p:spPr>
        <p:txBody>
          <a:bodyPr>
            <a:normAutofit/>
          </a:bodyPr>
          <a:lstStyle/>
          <a:p>
            <a:r>
              <a:rPr lang="en-US" sz="4800" dirty="0"/>
              <a:t>Broker Portal</a:t>
            </a:r>
            <a:br>
              <a:rPr lang="en-US" sz="4800" dirty="0"/>
            </a:br>
            <a:r>
              <a:rPr lang="en-US" sz="4800" dirty="0"/>
              <a:t>Application Transfer Link</a:t>
            </a:r>
          </a:p>
        </p:txBody>
      </p:sp>
    </p:spTree>
    <p:extLst>
      <p:ext uri="{BB962C8B-B14F-4D97-AF65-F5344CB8AC3E}">
        <p14:creationId xmlns:p14="http://schemas.microsoft.com/office/powerpoint/2010/main" val="407953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185" y="1106905"/>
            <a:ext cx="8551638" cy="1809214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B8EA23-D4FB-DC72-B46D-A25540EB3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768" y="361172"/>
            <a:ext cx="12264913" cy="689615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Agent revokes the shopper </a:t>
            </a:r>
            <a:r>
              <a:rPr lang="en-US" sz="2800" dirty="0"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a</a:t>
            </a:r>
            <a:r>
              <a:rPr lang="en-US" sz="2800" dirty="0"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ccess and takes </a:t>
            </a:r>
            <a:r>
              <a:rPr lang="en-US" sz="2800" dirty="0"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b</a:t>
            </a:r>
            <a:r>
              <a:rPr lang="en-US" sz="2800" dirty="0"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ack the ownership of application.</a:t>
            </a:r>
            <a:br>
              <a:rPr lang="en-US" sz="900" dirty="0"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</a:br>
            <a:endParaRPr lang="en-US" sz="2800" dirty="0"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CCEAF0-B1D6-D0CD-A0B8-814FC77BB2E5}"/>
              </a:ext>
            </a:extLst>
          </p:cNvPr>
          <p:cNvSpPr/>
          <p:nvPr/>
        </p:nvSpPr>
        <p:spPr>
          <a:xfrm>
            <a:off x="530179" y="1579802"/>
            <a:ext cx="2678775" cy="9481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cs typeface="Calibri" panose="020F0502020204030204" pitchFamily="34" charset="0"/>
              </a:rPr>
              <a:t>Select’ Resume Application’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D41526-C6C7-7A89-DBF5-9F330BE80B3F}"/>
              </a:ext>
            </a:extLst>
          </p:cNvPr>
          <p:cNvSpPr/>
          <p:nvPr/>
        </p:nvSpPr>
        <p:spPr>
          <a:xfrm>
            <a:off x="9708356" y="2055019"/>
            <a:ext cx="1009650" cy="28337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DCBFC06-888C-9C24-6714-6BD92538C75B}"/>
              </a:ext>
            </a:extLst>
          </p:cNvPr>
          <p:cNvCxnSpPr>
            <a:stCxn id="7" idx="3"/>
          </p:cNvCxnSpPr>
          <p:nvPr/>
        </p:nvCxnSpPr>
        <p:spPr>
          <a:xfrm>
            <a:off x="3208954" y="2053880"/>
            <a:ext cx="6420821" cy="1178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A7142D03-7994-5822-F102-85593BA6F415}"/>
              </a:ext>
            </a:extLst>
          </p:cNvPr>
          <p:cNvSpPr/>
          <p:nvPr/>
        </p:nvSpPr>
        <p:spPr>
          <a:xfrm>
            <a:off x="530179" y="3100364"/>
            <a:ext cx="2678775" cy="9481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cs typeface="Calibri" panose="020F0502020204030204" pitchFamily="34" charset="0"/>
              </a:rPr>
              <a:t>Confirm that you want to revoke access from the shopper.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3D8AE1B-1262-304D-D874-C2F959BD40E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72" t="-151" r="285" b="45027"/>
          <a:stretch/>
        </p:blipFill>
        <p:spPr>
          <a:xfrm>
            <a:off x="4496586" y="4183568"/>
            <a:ext cx="7139040" cy="256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3766F9B-223D-2908-1EE6-2B196A5591E2}"/>
              </a:ext>
            </a:extLst>
          </p:cNvPr>
          <p:cNvSpPr/>
          <p:nvPr/>
        </p:nvSpPr>
        <p:spPr>
          <a:xfrm>
            <a:off x="530179" y="4703112"/>
            <a:ext cx="2678775" cy="139498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cs typeface="Calibri" panose="020F0502020204030204" pitchFamily="34" charset="0"/>
              </a:rPr>
              <a:t>Agent will be able to pick up the application and start from where the shopper stopped.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D857CC5-F723-32B6-35A8-E928DE51A6BA}"/>
              </a:ext>
            </a:extLst>
          </p:cNvPr>
          <p:cNvCxnSpPr>
            <a:stCxn id="21" idx="3"/>
            <a:endCxn id="19" idx="1"/>
          </p:cNvCxnSpPr>
          <p:nvPr/>
        </p:nvCxnSpPr>
        <p:spPr>
          <a:xfrm>
            <a:off x="3208954" y="5400605"/>
            <a:ext cx="1287632" cy="631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5741527" y="3018356"/>
            <a:ext cx="4107324" cy="1029460"/>
            <a:chOff x="5855827" y="2843213"/>
            <a:chExt cx="4107324" cy="102946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18C7419-CB96-AC2B-B787-CD777EBD52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t="6181" r="897"/>
            <a:stretch/>
          </p:blipFill>
          <p:spPr>
            <a:xfrm>
              <a:off x="5855827" y="2843213"/>
              <a:ext cx="4107324" cy="102946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" name="TextBox 11"/>
            <p:cNvSpPr txBox="1"/>
            <p:nvPr/>
          </p:nvSpPr>
          <p:spPr>
            <a:xfrm>
              <a:off x="5915502" y="3236895"/>
              <a:ext cx="2556986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800" b="1" dirty="0">
                  <a:solidFill>
                    <a:schemeClr val="bg2">
                      <a:lumMod val="50000"/>
                    </a:schemeClr>
                  </a:solidFill>
                  <a:latin typeface="+mj-lt"/>
                </a:rPr>
                <a:t>Shopper access will be Revoked. Click OK to continue. 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550109" y="3602746"/>
              <a:ext cx="355892" cy="215444"/>
            </a:xfrm>
            <a:prstGeom prst="rect">
              <a:avLst/>
            </a:prstGeom>
            <a:solidFill>
              <a:srgbClr val="CF202E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>
                  <a:solidFill>
                    <a:schemeClr val="bg1"/>
                  </a:solidFill>
                  <a:latin typeface="+mj-lt"/>
                </a:rPr>
                <a:t>OK</a:t>
              </a:r>
            </a:p>
          </p:txBody>
        </p:sp>
      </p:grp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BB1CC94-4661-61E2-9792-5062F9A4AB32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3208954" y="3574442"/>
            <a:ext cx="6171611" cy="3255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9C108AA0-6E1D-4823-E7C1-67FE6B6394E7}"/>
              </a:ext>
            </a:extLst>
          </p:cNvPr>
          <p:cNvSpPr/>
          <p:nvPr/>
        </p:nvSpPr>
        <p:spPr>
          <a:xfrm>
            <a:off x="9387575" y="3737493"/>
            <a:ext cx="459370" cy="310324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871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9E2050E-73E6-0EAA-7529-CC4BC02FAD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5" r="1313" b="570"/>
          <a:stretch/>
        </p:blipFill>
        <p:spPr>
          <a:xfrm>
            <a:off x="3529193" y="1118251"/>
            <a:ext cx="8596132" cy="5625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65AA6FB4-E3ED-17AE-E3FB-28B2F1A0D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366" y="232071"/>
            <a:ext cx="11200042" cy="689615"/>
          </a:xfrm>
        </p:spPr>
        <p:txBody>
          <a:bodyPr>
            <a:noAutofit/>
          </a:bodyPr>
          <a:lstStyle/>
          <a:p>
            <a:pPr algn="l"/>
            <a:r>
              <a:rPr lang="en-US" sz="2400" dirty="0">
                <a:latin typeface="+mn-lt"/>
              </a:rPr>
              <a:t>Application link sent to shopper when quote is created.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136D73E-0487-EFDB-B88A-A1638218336C}"/>
              </a:ext>
            </a:extLst>
          </p:cNvPr>
          <p:cNvSpPr/>
          <p:nvPr/>
        </p:nvSpPr>
        <p:spPr>
          <a:xfrm>
            <a:off x="542177" y="1467874"/>
            <a:ext cx="2939392" cy="11854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cs typeface="Calibri" panose="020F0502020204030204" pitchFamily="34" charset="0"/>
              </a:rPr>
              <a:t>“Verify Email” </a:t>
            </a:r>
            <a:r>
              <a:rPr lang="en-US" sz="1600" dirty="0">
                <a:solidFill>
                  <a:schemeClr val="bg1"/>
                </a:solidFill>
              </a:rPr>
              <a:t>will display the email that will receive the quote under verify email</a:t>
            </a:r>
            <a:r>
              <a:rPr lang="en-US" sz="1600" dirty="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FFA9AAD-B946-D446-3349-441F95144520}"/>
              </a:ext>
            </a:extLst>
          </p:cNvPr>
          <p:cNvSpPr/>
          <p:nvPr/>
        </p:nvSpPr>
        <p:spPr>
          <a:xfrm>
            <a:off x="3729039" y="5147557"/>
            <a:ext cx="4686300" cy="776993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0ECD7F8-B73B-48B8-B9E3-B64E6E08D655}"/>
              </a:ext>
            </a:extLst>
          </p:cNvPr>
          <p:cNvCxnSpPr>
            <a:cxnSpLocks/>
          </p:cNvCxnSpPr>
          <p:nvPr/>
        </p:nvCxnSpPr>
        <p:spPr>
          <a:xfrm>
            <a:off x="3419035" y="2639471"/>
            <a:ext cx="343339" cy="24599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6BCDF4DA-FF5D-A816-8E25-2E1E18138D92}"/>
              </a:ext>
            </a:extLst>
          </p:cNvPr>
          <p:cNvSpPr/>
          <p:nvPr/>
        </p:nvSpPr>
        <p:spPr>
          <a:xfrm>
            <a:off x="542177" y="3208739"/>
            <a:ext cx="2939392" cy="11854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If the email address is correct select “Create Quote”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A3AC83-1ACC-6328-2A61-66620636DB91}"/>
              </a:ext>
            </a:extLst>
          </p:cNvPr>
          <p:cNvSpPr/>
          <p:nvPr/>
        </p:nvSpPr>
        <p:spPr>
          <a:xfrm>
            <a:off x="542177" y="5195607"/>
            <a:ext cx="2939392" cy="11854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If email address isn’t correct, select ‘edit email’ to correct email address.</a:t>
            </a:r>
          </a:p>
          <a:p>
            <a:pPr algn="ctr"/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477C14E-E04B-EC0F-135D-5526CAC05091}"/>
              </a:ext>
            </a:extLst>
          </p:cNvPr>
          <p:cNvSpPr/>
          <p:nvPr/>
        </p:nvSpPr>
        <p:spPr>
          <a:xfrm>
            <a:off x="10635284" y="6355682"/>
            <a:ext cx="1477341" cy="31018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AC84095-2B76-0CDD-863E-B659418C5140}"/>
              </a:ext>
            </a:extLst>
          </p:cNvPr>
          <p:cNvCxnSpPr>
            <a:cxnSpLocks/>
            <a:stCxn id="21" idx="3"/>
          </p:cNvCxnSpPr>
          <p:nvPr/>
        </p:nvCxnSpPr>
        <p:spPr>
          <a:xfrm>
            <a:off x="3481569" y="3801477"/>
            <a:ext cx="7091181" cy="25796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C03FCABD-7C84-4FBF-ADDC-3B0D2D6E6179}"/>
              </a:ext>
            </a:extLst>
          </p:cNvPr>
          <p:cNvSpPr/>
          <p:nvPr/>
        </p:nvSpPr>
        <p:spPr>
          <a:xfrm>
            <a:off x="3768212" y="5959329"/>
            <a:ext cx="1362588" cy="277793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47983DF-6B3D-9712-6592-88ED16A1EDBE}"/>
              </a:ext>
            </a:extLst>
          </p:cNvPr>
          <p:cNvCxnSpPr>
            <a:cxnSpLocks/>
            <a:stCxn id="22" idx="3"/>
          </p:cNvCxnSpPr>
          <p:nvPr/>
        </p:nvCxnSpPr>
        <p:spPr>
          <a:xfrm>
            <a:off x="3481569" y="5788345"/>
            <a:ext cx="233181" cy="1937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5174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581025" y="1184097"/>
            <a:ext cx="11407444" cy="2642231"/>
            <a:chOff x="581025" y="1140647"/>
            <a:chExt cx="11407444" cy="264223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1025" y="1140647"/>
              <a:ext cx="11407444" cy="264223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3504C2F-6AE4-8258-C82B-ABCF28A51E0C}"/>
                </a:ext>
              </a:extLst>
            </p:cNvPr>
            <p:cNvSpPr txBox="1"/>
            <p:nvPr/>
          </p:nvSpPr>
          <p:spPr>
            <a:xfrm>
              <a:off x="9860864" y="1145793"/>
              <a:ext cx="2127605" cy="827787"/>
            </a:xfrm>
            <a:prstGeom prst="rect">
              <a:avLst/>
            </a:prstGeom>
            <a:solidFill>
              <a:srgbClr val="F81B02"/>
            </a:solidFill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Initiate Application Email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81025" y="4026235"/>
            <a:ext cx="11411712" cy="2552780"/>
            <a:chOff x="581025" y="3873835"/>
            <a:chExt cx="11411712" cy="255278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1025" y="3873835"/>
              <a:ext cx="11411712" cy="255278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3504C2F-6AE4-8258-C82B-ABCF28A51E0C}"/>
                </a:ext>
              </a:extLst>
            </p:cNvPr>
            <p:cNvSpPr txBox="1"/>
            <p:nvPr/>
          </p:nvSpPr>
          <p:spPr>
            <a:xfrm>
              <a:off x="9860864" y="3873835"/>
              <a:ext cx="2127605" cy="827787"/>
            </a:xfrm>
            <a:prstGeom prst="rect">
              <a:avLst/>
            </a:prstGeom>
            <a:solidFill>
              <a:srgbClr val="F81B02"/>
            </a:solidFill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Alphanumeric Passcode Email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805C180-A3E2-31F9-1A26-504C70AF0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079" y="206944"/>
            <a:ext cx="11350512" cy="796297"/>
          </a:xfrm>
        </p:spPr>
        <p:txBody>
          <a:bodyPr>
            <a:noAutofit/>
          </a:bodyPr>
          <a:lstStyle/>
          <a:p>
            <a:pPr algn="l"/>
            <a:r>
              <a:rPr lang="en-US" sz="2400" dirty="0">
                <a:latin typeface="+mn-lt"/>
              </a:rPr>
              <a:t>An email will be generated which will include the initiate application link and alphanumeric passcode set to expire after 2 days.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20083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" r="1086"/>
          <a:stretch/>
        </p:blipFill>
        <p:spPr>
          <a:xfrm>
            <a:off x="3749039" y="1757420"/>
            <a:ext cx="8357617" cy="172001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18761" y="1469043"/>
            <a:ext cx="292608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cs typeface="Calibri" panose="020F0502020204030204" pitchFamily="34" charset="0"/>
              </a:rPr>
              <a:t>Applicant will enter the </a:t>
            </a:r>
            <a:r>
              <a:rPr lang="en-US" sz="1600" dirty="0"/>
              <a:t>alphanumeric passcode </a:t>
            </a:r>
            <a:endParaRPr lang="en-US" sz="1600" dirty="0">
              <a:cs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8761" y="2806029"/>
            <a:ext cx="292608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cs typeface="Calibri" panose="020F0502020204030204" pitchFamily="34" charset="0"/>
              </a:rPr>
              <a:t>Click on “Next”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8761" y="4143016"/>
            <a:ext cx="292608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67" dirty="0">
                <a:cs typeface="Calibri" panose="020F0502020204030204" pitchFamily="34" charset="0"/>
              </a:rPr>
              <a:t>Applicant will ‘Register’ an account or ‘Login’ if an account has already been created.</a:t>
            </a:r>
          </a:p>
        </p:txBody>
      </p:sp>
      <p:sp>
        <p:nvSpPr>
          <p:cNvPr id="14" name="Down Arrow 13"/>
          <p:cNvSpPr/>
          <p:nvPr/>
        </p:nvSpPr>
        <p:spPr>
          <a:xfrm>
            <a:off x="1959881" y="3809803"/>
            <a:ext cx="243840" cy="24384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F1122BF-D5E0-D172-B99A-91C7CB5EACA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334" y="4106481"/>
            <a:ext cx="7598546" cy="19639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</p:spPr>
      </p:pic>
      <p:sp>
        <p:nvSpPr>
          <p:cNvPr id="8" name="Rectangle 7"/>
          <p:cNvSpPr/>
          <p:nvPr/>
        </p:nvSpPr>
        <p:spPr>
          <a:xfrm>
            <a:off x="3975100" y="2278810"/>
            <a:ext cx="2028249" cy="45690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6" name="Straight Arrow Connector 5"/>
          <p:cNvCxnSpPr>
            <a:cxnSpLocks/>
            <a:stCxn id="13" idx="3"/>
          </p:cNvCxnSpPr>
          <p:nvPr/>
        </p:nvCxnSpPr>
        <p:spPr>
          <a:xfrm>
            <a:off x="3544841" y="4600216"/>
            <a:ext cx="2458508" cy="457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B07453B-C1DA-4079-ADD9-2A04EA3059F1}"/>
              </a:ext>
            </a:extLst>
          </p:cNvPr>
          <p:cNvCxnSpPr>
            <a:cxnSpLocks/>
          </p:cNvCxnSpPr>
          <p:nvPr/>
        </p:nvCxnSpPr>
        <p:spPr>
          <a:xfrm>
            <a:off x="2022083" y="1926243"/>
            <a:ext cx="119437" cy="3635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90DC147-EC26-4D65-87AF-985C302C2BE4}"/>
              </a:ext>
            </a:extLst>
          </p:cNvPr>
          <p:cNvCxnSpPr>
            <a:cxnSpLocks/>
            <a:stCxn id="11" idx="3"/>
          </p:cNvCxnSpPr>
          <p:nvPr/>
        </p:nvCxnSpPr>
        <p:spPr>
          <a:xfrm flipV="1">
            <a:off x="3544841" y="3192910"/>
            <a:ext cx="7071571" cy="703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Down Arrow 13">
            <a:extLst>
              <a:ext uri="{FF2B5EF4-FFF2-40B4-BE49-F238E27FC236}">
                <a16:creationId xmlns:a16="http://schemas.microsoft.com/office/drawing/2014/main" id="{D97C4978-CD0F-A835-F361-D518AC908FD8}"/>
              </a:ext>
            </a:extLst>
          </p:cNvPr>
          <p:cNvSpPr/>
          <p:nvPr/>
        </p:nvSpPr>
        <p:spPr>
          <a:xfrm>
            <a:off x="1959881" y="2472816"/>
            <a:ext cx="243840" cy="24384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E7CDCD-050E-7847-2E7E-D45C3B77F5B4}"/>
              </a:ext>
            </a:extLst>
          </p:cNvPr>
          <p:cNvSpPr/>
          <p:nvPr/>
        </p:nvSpPr>
        <p:spPr>
          <a:xfrm>
            <a:off x="10760814" y="2974069"/>
            <a:ext cx="1201440" cy="418729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6D5A5C5-A1D5-9E66-04FE-1A296A236AFA}"/>
              </a:ext>
            </a:extLst>
          </p:cNvPr>
          <p:cNvSpPr/>
          <p:nvPr/>
        </p:nvSpPr>
        <p:spPr>
          <a:xfrm>
            <a:off x="6154970" y="4484796"/>
            <a:ext cx="3744679" cy="1109813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6" name="Down Arrow 13">
            <a:extLst>
              <a:ext uri="{FF2B5EF4-FFF2-40B4-BE49-F238E27FC236}">
                <a16:creationId xmlns:a16="http://schemas.microsoft.com/office/drawing/2014/main" id="{9B14528D-D2CE-28C8-6FC5-5E22B482AEFB}"/>
              </a:ext>
            </a:extLst>
          </p:cNvPr>
          <p:cNvSpPr/>
          <p:nvPr/>
        </p:nvSpPr>
        <p:spPr>
          <a:xfrm>
            <a:off x="1959881" y="5146790"/>
            <a:ext cx="243840" cy="24384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B1CA02D-8DAC-AF06-4DB3-85C5FDE0DFF6}"/>
              </a:ext>
            </a:extLst>
          </p:cNvPr>
          <p:cNvSpPr/>
          <p:nvPr/>
        </p:nvSpPr>
        <p:spPr>
          <a:xfrm>
            <a:off x="618761" y="5480004"/>
            <a:ext cx="292608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cs typeface="Calibri" panose="020F0502020204030204" pitchFamily="34" charset="0"/>
              </a:rPr>
              <a:t>Click on “Next” 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FA0888E-F558-1CDE-A2FE-2237D61E4B4E}"/>
              </a:ext>
            </a:extLst>
          </p:cNvPr>
          <p:cNvCxnSpPr>
            <a:cxnSpLocks/>
            <a:stCxn id="27" idx="3"/>
          </p:cNvCxnSpPr>
          <p:nvPr/>
        </p:nvCxnSpPr>
        <p:spPr>
          <a:xfrm flipV="1">
            <a:off x="3544841" y="5848350"/>
            <a:ext cx="6999334" cy="888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226DA026-2627-C962-7D40-730A5B92CB11}"/>
              </a:ext>
            </a:extLst>
          </p:cNvPr>
          <p:cNvSpPr/>
          <p:nvPr/>
        </p:nvSpPr>
        <p:spPr>
          <a:xfrm>
            <a:off x="10647704" y="5607309"/>
            <a:ext cx="1002827" cy="330978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BF21910-E92E-AD1C-EB21-3624C7E44038}"/>
              </a:ext>
            </a:extLst>
          </p:cNvPr>
          <p:cNvSpPr txBox="1"/>
          <p:nvPr/>
        </p:nvSpPr>
        <p:spPr>
          <a:xfrm>
            <a:off x="453849" y="263320"/>
            <a:ext cx="92920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Shopper Clicks on Initiate Application Link 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90DC147-EC26-4D65-87AF-985C302C2BE4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3544841" y="1926243"/>
            <a:ext cx="307271" cy="3079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3455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4C95F-EA9D-EA16-4878-21297EDD2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169" y="466725"/>
            <a:ext cx="11373662" cy="533662"/>
          </a:xfrm>
        </p:spPr>
        <p:txBody>
          <a:bodyPr>
            <a:noAutofit/>
          </a:bodyPr>
          <a:lstStyle/>
          <a:p>
            <a:pPr algn="l"/>
            <a:r>
              <a:rPr lang="en-US" sz="2400" dirty="0">
                <a:latin typeface="+mn-lt"/>
              </a:rPr>
              <a:t>A reminder email will be generated  to shopper to complete the application within 2 Days.</a:t>
            </a:r>
            <a:br>
              <a:rPr lang="en-US" sz="2400" dirty="0">
                <a:latin typeface="+mn-lt"/>
              </a:rPr>
            </a:br>
            <a:endParaRPr lang="en-US" sz="2400" dirty="0">
              <a:latin typeface="+mn-lt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52450" y="1603103"/>
            <a:ext cx="11497896" cy="4649283"/>
            <a:chOff x="495300" y="1641203"/>
            <a:chExt cx="11497896" cy="464928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b="69098"/>
            <a:stretch/>
          </p:blipFill>
          <p:spPr>
            <a:xfrm>
              <a:off x="495300" y="1641203"/>
              <a:ext cx="11497896" cy="121629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/>
            <a:srcRect t="4314"/>
            <a:stretch/>
          </p:blipFill>
          <p:spPr>
            <a:xfrm>
              <a:off x="495300" y="2857501"/>
              <a:ext cx="11494008" cy="34329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17520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234" y="4022958"/>
            <a:ext cx="7089092" cy="2635798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513" y="2862643"/>
            <a:ext cx="4160534" cy="1005523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299" y="1235227"/>
            <a:ext cx="8586963" cy="1530887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B8EA23-D4FB-DC72-B46D-A25540EB3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192" y="218698"/>
            <a:ext cx="11211616" cy="689615"/>
          </a:xfrm>
        </p:spPr>
        <p:txBody>
          <a:bodyPr>
            <a:noAutofit/>
          </a:bodyPr>
          <a:lstStyle/>
          <a:p>
            <a:pPr algn="l"/>
            <a:r>
              <a:rPr lang="en-US" sz="2400" dirty="0"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Agent transfers the in-progress </a:t>
            </a:r>
            <a:r>
              <a:rPr lang="en-US" sz="2400" dirty="0"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a</a:t>
            </a:r>
            <a:r>
              <a:rPr lang="en-US" sz="2400" dirty="0"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pplication to shopper.</a:t>
            </a:r>
            <a:endParaRPr lang="en-US" sz="2400" dirty="0">
              <a:latin typeface="+mn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85E381-2CD9-CB3F-7DE8-69064F9070E1}"/>
              </a:ext>
            </a:extLst>
          </p:cNvPr>
          <p:cNvSpPr/>
          <p:nvPr/>
        </p:nvSpPr>
        <p:spPr>
          <a:xfrm>
            <a:off x="530179" y="1268658"/>
            <a:ext cx="2678775" cy="9481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cs typeface="Calibri" panose="020F0502020204030204" pitchFamily="34" charset="0"/>
              </a:rPr>
              <a:t>‘Save and Exit’ during any portion of the application process.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3241C8F-3C66-C3A6-B26C-31F648E77668}"/>
              </a:ext>
            </a:extLst>
          </p:cNvPr>
          <p:cNvSpPr/>
          <p:nvPr/>
        </p:nvSpPr>
        <p:spPr>
          <a:xfrm>
            <a:off x="3568068" y="2442258"/>
            <a:ext cx="670561" cy="219919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F63C32B-218D-9768-313D-8B17DDDBDEAD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3208954" y="1742736"/>
            <a:ext cx="494834" cy="6436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1CCB9ECB-CD79-601F-9ED3-592CF13777D5}"/>
              </a:ext>
            </a:extLst>
          </p:cNvPr>
          <p:cNvSpPr/>
          <p:nvPr/>
        </p:nvSpPr>
        <p:spPr>
          <a:xfrm>
            <a:off x="530179" y="2625387"/>
            <a:ext cx="2678775" cy="9481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cs typeface="Calibri" panose="020F0502020204030204" pitchFamily="34" charset="0"/>
              </a:rPr>
              <a:t>‘Confirm’ that you want to exit the application.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0C4D2AB-56CA-8964-2333-83275B0C275D}"/>
              </a:ext>
            </a:extLst>
          </p:cNvPr>
          <p:cNvCxnSpPr>
            <a:cxnSpLocks/>
          </p:cNvCxnSpPr>
          <p:nvPr/>
        </p:nvCxnSpPr>
        <p:spPr>
          <a:xfrm>
            <a:off x="3208954" y="3295995"/>
            <a:ext cx="4548826" cy="3758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3D383B9E-27DF-5D15-0B5A-DCC80DC432AD}"/>
              </a:ext>
            </a:extLst>
          </p:cNvPr>
          <p:cNvSpPr/>
          <p:nvPr/>
        </p:nvSpPr>
        <p:spPr>
          <a:xfrm>
            <a:off x="7784309" y="3524250"/>
            <a:ext cx="438150" cy="295275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F9EA81F-ABD9-AC44-99FD-15D8EA3940B5}"/>
              </a:ext>
            </a:extLst>
          </p:cNvPr>
          <p:cNvSpPr/>
          <p:nvPr/>
        </p:nvSpPr>
        <p:spPr>
          <a:xfrm>
            <a:off x="510185" y="3982116"/>
            <a:ext cx="2718762" cy="12968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cs typeface="Calibri" panose="020F0502020204030204" pitchFamily="34" charset="0"/>
            </a:endParaRPr>
          </a:p>
          <a:p>
            <a:pPr algn="ctr"/>
            <a:r>
              <a:rPr lang="en-US" sz="1600" dirty="0">
                <a:cs typeface="Calibri" panose="020F0502020204030204" pitchFamily="34" charset="0"/>
              </a:rPr>
              <a:t>Select ‘Yes’ to ‘Would you like to transfer the application to the Shopper./Prospect so they can finish? ‘</a:t>
            </a:r>
          </a:p>
          <a:p>
            <a:pPr algn="ctr"/>
            <a:endParaRPr lang="en-US" sz="1600" dirty="0">
              <a:cs typeface="Calibri" panose="020F050202020403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36EF5FB-4B6C-B081-3E61-298D331B7D49}"/>
              </a:ext>
            </a:extLst>
          </p:cNvPr>
          <p:cNvSpPr/>
          <p:nvPr/>
        </p:nvSpPr>
        <p:spPr>
          <a:xfrm>
            <a:off x="4404049" y="5605462"/>
            <a:ext cx="448939" cy="170886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7A2464D-4E9D-0145-5977-4A2EB79D7CA3}"/>
              </a:ext>
            </a:extLst>
          </p:cNvPr>
          <p:cNvSpPr/>
          <p:nvPr/>
        </p:nvSpPr>
        <p:spPr>
          <a:xfrm>
            <a:off x="530179" y="5687579"/>
            <a:ext cx="2678775" cy="9481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cs typeface="Calibri" panose="020F0502020204030204" pitchFamily="34" charset="0"/>
              </a:rPr>
              <a:t>Verify email address </a:t>
            </a:r>
          </a:p>
          <a:p>
            <a:pPr algn="ctr"/>
            <a:r>
              <a:rPr lang="en-US" sz="1600" dirty="0">
                <a:cs typeface="Calibri" panose="020F0502020204030204" pitchFamily="34" charset="0"/>
              </a:rPr>
              <a:t>Select ‘Send’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3D381EE-DE50-A196-6AEE-D1FCE00D31F6}"/>
              </a:ext>
            </a:extLst>
          </p:cNvPr>
          <p:cNvCxnSpPr>
            <a:cxnSpLocks/>
            <a:stCxn id="22" idx="3"/>
          </p:cNvCxnSpPr>
          <p:nvPr/>
        </p:nvCxnSpPr>
        <p:spPr>
          <a:xfrm>
            <a:off x="3228947" y="4630562"/>
            <a:ext cx="1104928" cy="974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6876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09318" y="1214565"/>
            <a:ext cx="11448847" cy="2617051"/>
            <a:chOff x="609319" y="1094619"/>
            <a:chExt cx="11448847" cy="261705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9319" y="1094619"/>
              <a:ext cx="11448847" cy="2617051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3504C2F-6AE4-8258-C82B-ABCF28A51E0C}"/>
                </a:ext>
              </a:extLst>
            </p:cNvPr>
            <p:cNvSpPr txBox="1"/>
            <p:nvPr/>
          </p:nvSpPr>
          <p:spPr>
            <a:xfrm>
              <a:off x="9930561" y="1094619"/>
              <a:ext cx="2127605" cy="923330"/>
            </a:xfrm>
            <a:prstGeom prst="rect">
              <a:avLst/>
            </a:prstGeom>
            <a:solidFill>
              <a:srgbClr val="F81B02"/>
            </a:solidFill>
          </p:spPr>
          <p:txBody>
            <a:bodyPr wrap="square" rtlCol="0">
              <a:no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Link to Resume Your FBHP Application email 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09318" y="4150115"/>
            <a:ext cx="11448847" cy="2432957"/>
            <a:chOff x="609319" y="3908815"/>
            <a:chExt cx="11448847" cy="243295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319" y="3908816"/>
              <a:ext cx="11448847" cy="2432956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3504C2F-6AE4-8258-C82B-ABCF28A51E0C}"/>
                </a:ext>
              </a:extLst>
            </p:cNvPr>
            <p:cNvSpPr txBox="1"/>
            <p:nvPr/>
          </p:nvSpPr>
          <p:spPr>
            <a:xfrm>
              <a:off x="9930561" y="3908815"/>
              <a:ext cx="2127605" cy="923544"/>
            </a:xfrm>
            <a:prstGeom prst="rect">
              <a:avLst/>
            </a:prstGeom>
            <a:solidFill>
              <a:srgbClr val="F81B02"/>
            </a:solidFill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Authorization Code Email 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F94C95F-EA9D-EA16-4878-21297EDD2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169" y="206452"/>
            <a:ext cx="11373662" cy="689615"/>
          </a:xfrm>
        </p:spPr>
        <p:txBody>
          <a:bodyPr>
            <a:noAutofit/>
          </a:bodyPr>
          <a:lstStyle/>
          <a:p>
            <a:pPr algn="l"/>
            <a:r>
              <a:rPr lang="en-US" sz="2400" dirty="0">
                <a:latin typeface="+mn-lt"/>
              </a:rPr>
              <a:t>An email will be generated informing the shopper that an application was initiated, and alphanumeric passcode set to expire after 2 days.</a:t>
            </a:r>
          </a:p>
        </p:txBody>
      </p:sp>
    </p:spTree>
    <p:extLst>
      <p:ext uri="{BB962C8B-B14F-4D97-AF65-F5344CB8AC3E}">
        <p14:creationId xmlns:p14="http://schemas.microsoft.com/office/powerpoint/2010/main" val="394081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048" y="1606271"/>
            <a:ext cx="8551638" cy="1809214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97614B-AEE6-7DB7-A1A5-4614938B0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792" y="245424"/>
            <a:ext cx="9139748" cy="689615"/>
          </a:xfrm>
        </p:spPr>
        <p:txBody>
          <a:bodyPr>
            <a:noAutofit/>
          </a:bodyPr>
          <a:lstStyle/>
          <a:p>
            <a:pPr algn="l"/>
            <a:r>
              <a:rPr lang="en-US" sz="2400" dirty="0">
                <a:solidFill>
                  <a:srgbClr val="FFFEFF"/>
                </a:solidFill>
                <a:latin typeface="+mn-lt"/>
              </a:rPr>
              <a:t>Resend Resume Application Link to the Shopper</a:t>
            </a:r>
            <a:br>
              <a:rPr lang="en-US" sz="2400" dirty="0">
                <a:solidFill>
                  <a:srgbClr val="FFFEFF"/>
                </a:solidFill>
                <a:latin typeface="+mn-lt"/>
              </a:rPr>
            </a:br>
            <a:endParaRPr lang="en-US" sz="2400" dirty="0">
              <a:latin typeface="+mn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E7A84B-34C8-D319-4FD4-A6F93135F14A}"/>
              </a:ext>
            </a:extLst>
          </p:cNvPr>
          <p:cNvSpPr/>
          <p:nvPr/>
        </p:nvSpPr>
        <p:spPr>
          <a:xfrm>
            <a:off x="606378" y="1913569"/>
            <a:ext cx="2678775" cy="12801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cs typeface="Calibri" panose="020F0502020204030204" pitchFamily="34" charset="0"/>
              </a:rPr>
              <a:t>Select’ Send Resume Application Link’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723937-BE3C-A2B1-10B9-8356E3BF7220}"/>
              </a:ext>
            </a:extLst>
          </p:cNvPr>
          <p:cNvSpPr/>
          <p:nvPr/>
        </p:nvSpPr>
        <p:spPr>
          <a:xfrm>
            <a:off x="8347277" y="2510878"/>
            <a:ext cx="1492048" cy="359051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324B9E1-7021-CD24-C75C-DA58DB51B64D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3285153" y="2553649"/>
            <a:ext cx="4969847" cy="1195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AFE253B1-61D8-39A4-8BF6-6E53BFBCA011}"/>
              </a:ext>
            </a:extLst>
          </p:cNvPr>
          <p:cNvSpPr/>
          <p:nvPr/>
        </p:nvSpPr>
        <p:spPr>
          <a:xfrm>
            <a:off x="606378" y="4548052"/>
            <a:ext cx="2678775" cy="12801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cs typeface="Calibri" panose="020F0502020204030204" pitchFamily="34" charset="0"/>
              </a:rPr>
              <a:t>You will receive a message that email was sent successfully to email address on file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048" y="4400860"/>
            <a:ext cx="8551638" cy="1566889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955256" y="4968860"/>
            <a:ext cx="2038350" cy="215444"/>
          </a:xfrm>
          <a:prstGeom prst="rect">
            <a:avLst/>
          </a:prstGeom>
          <a:solidFill>
            <a:srgbClr val="DFF1E4"/>
          </a:solidFill>
        </p:spPr>
        <p:txBody>
          <a:bodyPr wrap="square" lIns="0" rtlCol="0">
            <a:spAutoFit/>
          </a:bodyPr>
          <a:lstStyle/>
          <a:p>
            <a:r>
              <a:rPr lang="en-US"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Email Sent Successfully to jfarmer@email.com</a:t>
            </a:r>
          </a:p>
        </p:txBody>
      </p:sp>
    </p:spTree>
    <p:extLst>
      <p:ext uri="{BB962C8B-B14F-4D97-AF65-F5344CB8AC3E}">
        <p14:creationId xmlns:p14="http://schemas.microsoft.com/office/powerpoint/2010/main" val="2780838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4C95F-EA9D-EA16-4878-21297EDD2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313" y="233675"/>
            <a:ext cx="11373662" cy="689615"/>
          </a:xfrm>
        </p:spPr>
        <p:txBody>
          <a:bodyPr>
            <a:noAutofit/>
          </a:bodyPr>
          <a:lstStyle/>
          <a:p>
            <a:pPr algn="l"/>
            <a:r>
              <a:rPr lang="en-US" sz="2400" dirty="0">
                <a:latin typeface="+mn-lt"/>
              </a:rPr>
              <a:t>An email will be generated informing the shopper that an application was initiated, and alphanumeric passcode set to expire after 2 days.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659089" y="1212186"/>
            <a:ext cx="11317366" cy="2800299"/>
            <a:chOff x="659089" y="1059786"/>
            <a:chExt cx="11317366" cy="280029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9089" y="1059786"/>
              <a:ext cx="11317366" cy="2800299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3504C2F-6AE4-8258-C82B-ABCF28A51E0C}"/>
                </a:ext>
              </a:extLst>
            </p:cNvPr>
            <p:cNvSpPr txBox="1"/>
            <p:nvPr/>
          </p:nvSpPr>
          <p:spPr>
            <a:xfrm>
              <a:off x="9848850" y="1059786"/>
              <a:ext cx="2127605" cy="923330"/>
            </a:xfrm>
            <a:prstGeom prst="rect">
              <a:avLst/>
            </a:prstGeom>
            <a:solidFill>
              <a:srgbClr val="F81B0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Link to Resume Your FBHP Application email 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59089" y="4299605"/>
            <a:ext cx="11317366" cy="2296015"/>
            <a:chOff x="659089" y="4299605"/>
            <a:chExt cx="11317366" cy="229601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9089" y="4299605"/>
              <a:ext cx="11317365" cy="2296015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3504C2F-6AE4-8258-C82B-ABCF28A51E0C}"/>
                </a:ext>
              </a:extLst>
            </p:cNvPr>
            <p:cNvSpPr txBox="1"/>
            <p:nvPr/>
          </p:nvSpPr>
          <p:spPr>
            <a:xfrm>
              <a:off x="9848850" y="4299605"/>
              <a:ext cx="2127605" cy="923544"/>
            </a:xfrm>
            <a:prstGeom prst="rect">
              <a:avLst/>
            </a:prstGeom>
            <a:solidFill>
              <a:srgbClr val="F81B02"/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Authorization Code Email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17192753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7539D301546142AA933B8F59FEB359" ma:contentTypeVersion="18" ma:contentTypeDescription="Create a new document." ma:contentTypeScope="" ma:versionID="9e1694a904e44be4e4165492973086dc">
  <xsd:schema xmlns:xsd="http://www.w3.org/2001/XMLSchema" xmlns:xs="http://www.w3.org/2001/XMLSchema" xmlns:p="http://schemas.microsoft.com/office/2006/metadata/properties" xmlns:ns2="a35e65b9-66b2-4b84-a8ff-fd9dda4ef74b" xmlns:ns3="a749e07f-5371-4b34-aee7-438624d3ae78" targetNamespace="http://schemas.microsoft.com/office/2006/metadata/properties" ma:root="true" ma:fieldsID="bc2d3f9c63a2ccc895bfb10590a4e9e1" ns2:_="" ns3:_="">
    <xsd:import namespace="a35e65b9-66b2-4b84-a8ff-fd9dda4ef74b"/>
    <xsd:import namespace="a749e07f-5371-4b34-aee7-438624d3ae7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5e65b9-66b2-4b84-a8ff-fd9dda4ef7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7c9140d8-58ae-4641-8c3d-1515663c309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49e07f-5371-4b34-aee7-438624d3ae78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11acce1a-e2c9-4e52-ad81-0993ffe736f6}" ma:internalName="TaxCatchAll" ma:showField="CatchAllData" ma:web="a749e07f-5371-4b34-aee7-438624d3ae7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9266E8E-AE41-46C6-A285-25CCEF0FFE0A}"/>
</file>

<file path=customXml/itemProps2.xml><?xml version="1.0" encoding="utf-8"?>
<ds:datastoreItem xmlns:ds="http://schemas.openxmlformats.org/officeDocument/2006/customXml" ds:itemID="{DADA2CF7-A746-4FB0-B966-43E516B311EF}"/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2035</TotalTime>
  <Words>377</Words>
  <Application>Microsoft Office PowerPoint</Application>
  <PresentationFormat>Widescreen</PresentationFormat>
  <Paragraphs>40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Aptos</vt:lpstr>
      <vt:lpstr>Calibri</vt:lpstr>
      <vt:lpstr>Calibri Light</vt:lpstr>
      <vt:lpstr>Rockwell</vt:lpstr>
      <vt:lpstr>Wingdings</vt:lpstr>
      <vt:lpstr>Atlas</vt:lpstr>
      <vt:lpstr>Broker Portal Application Transfer Link</vt:lpstr>
      <vt:lpstr>Application link sent to shopper when quote is created.</vt:lpstr>
      <vt:lpstr>An email will be generated which will include the initiate application link and alphanumeric passcode set to expire after 2 days.</vt:lpstr>
      <vt:lpstr>PowerPoint Presentation</vt:lpstr>
      <vt:lpstr>A reminder email will be generated  to shopper to complete the application within 2 Days. </vt:lpstr>
      <vt:lpstr>Agent transfers the in-progress application to shopper.</vt:lpstr>
      <vt:lpstr>An email will be generated informing the shopper that an application was initiated, and alphanumeric passcode set to expire after 2 days.</vt:lpstr>
      <vt:lpstr>Resend Resume Application Link to the Shopper </vt:lpstr>
      <vt:lpstr>An email will be generated informing the shopper that an application was initiated, and alphanumeric passcode set to expire after 2 days.</vt:lpstr>
      <vt:lpstr>Agent revokes the shopper access and takes back the ownership of application.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Benefits of Salesforce</dc:title>
  <dc:creator>Kim Sweeney</dc:creator>
  <cp:lastModifiedBy>Kim Sweeney</cp:lastModifiedBy>
  <cp:revision>32</cp:revision>
  <dcterms:created xsi:type="dcterms:W3CDTF">2024-05-30T18:02:58Z</dcterms:created>
  <dcterms:modified xsi:type="dcterms:W3CDTF">2024-07-03T13:58:27Z</dcterms:modified>
</cp:coreProperties>
</file>